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71" r:id="rId12"/>
    <p:sldId id="266" r:id="rId13"/>
    <p:sldId id="269" r:id="rId14"/>
    <p:sldId id="270" r:id="rId15"/>
    <p:sldId id="272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535"/>
    <a:srgbClr val="F7F7F7"/>
    <a:srgbClr val="E2E2E2"/>
    <a:srgbClr val="1F4E79"/>
    <a:srgbClr val="9FCAED"/>
    <a:srgbClr val="C4C4C4"/>
    <a:srgbClr val="06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ABD9E1-E913-4141-922A-DD6B2E954025}" v="333" dt="2020-11-17T18:19:47.739"/>
    <p1510:client id="{608660C0-5AFE-4319-B118-A26EF3D9339A}" v="205" dt="2020-11-18T05:00:42.066"/>
    <p1510:client id="{800491D1-8041-4352-90BC-721B690FB444}" v="17" dt="2020-11-18T06:53:22.202"/>
    <p1510:client id="{A7DAB9AB-FF93-4565-9160-FE8258162C6D}" v="3" dt="2020-11-18T06:57:54.196"/>
    <p1510:client id="{FAAC6BFB-FFBD-4781-B6CE-E7DBC6B13E02}" v="2400" dt="2020-11-17T15:39:58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A1BEE9-4225-4C47-B89F-C6EA06C39632}"/>
              </a:ext>
            </a:extLst>
          </p:cNvPr>
          <p:cNvSpPr txBox="1"/>
          <p:nvPr/>
        </p:nvSpPr>
        <p:spPr>
          <a:xfrm>
            <a:off x="7202849" y="2514553"/>
            <a:ext cx="306854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solidFill>
                  <a:srgbClr val="1F4E79"/>
                </a:solidFill>
                <a:latin typeface="Calibri"/>
                <a:cs typeface="Calibri"/>
              </a:rPr>
              <a:t>DBMS</a:t>
            </a:r>
            <a:endParaRPr lang="en-US">
              <a:solidFill>
                <a:srgbClr val="1F4E79"/>
              </a:solidFill>
              <a:latin typeface="Calibri"/>
              <a:cs typeface="Calibri"/>
            </a:endParaRPr>
          </a:p>
          <a:p>
            <a:r>
              <a:rPr lang="en-US" sz="3600" dirty="0">
                <a:solidFill>
                  <a:srgbClr val="1F4E79"/>
                </a:solidFill>
                <a:latin typeface="Calibri"/>
                <a:cs typeface="Calibri"/>
              </a:rPr>
              <a:t>PROJECT</a:t>
            </a:r>
            <a:endParaRPr lang="en-US">
              <a:solidFill>
                <a:srgbClr val="0665FF"/>
              </a:solidFill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3F76BF-D4C1-4F81-8636-7B645A4AE03D}"/>
              </a:ext>
            </a:extLst>
          </p:cNvPr>
          <p:cNvSpPr txBox="1"/>
          <p:nvPr/>
        </p:nvSpPr>
        <p:spPr>
          <a:xfrm>
            <a:off x="7205948" y="3757780"/>
            <a:ext cx="445522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353535"/>
                </a:solidFill>
              </a:rPr>
              <a:t>Order Management System</a:t>
            </a:r>
            <a:endParaRPr lang="en-US" sz="2800" dirty="0">
              <a:solidFill>
                <a:srgbClr val="353535"/>
              </a:solidFill>
              <a:cs typeface="Calibri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D10476-4573-4862-B3B3-D10069DD7FEB}"/>
              </a:ext>
            </a:extLst>
          </p:cNvPr>
          <p:cNvCxnSpPr/>
          <p:nvPr/>
        </p:nvCxnSpPr>
        <p:spPr>
          <a:xfrm>
            <a:off x="6569239" y="2241461"/>
            <a:ext cx="0" cy="2382342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Picture 2" descr="A picture containing toy&#10;&#10;Description automatically generated">
            <a:extLst>
              <a:ext uri="{FF2B5EF4-FFF2-40B4-BE49-F238E27FC236}">
                <a16:creationId xmlns:a16="http://schemas.microsoft.com/office/drawing/2014/main" id="{A26B74DC-FDBE-4C75-8587-E6C03F1F8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9" y="1180583"/>
            <a:ext cx="6045200" cy="515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4220C7-F0E6-43F7-89E2-A2411BAE54CB}"/>
              </a:ext>
            </a:extLst>
          </p:cNvPr>
          <p:cNvSpPr/>
          <p:nvPr/>
        </p:nvSpPr>
        <p:spPr>
          <a:xfrm>
            <a:off x="-1751" y="2628"/>
            <a:ext cx="12191998" cy="685799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 descr="A picture containing computer, monitor, desk, sitting&#10;&#10;Description automatically generated">
            <a:extLst>
              <a:ext uri="{FF2B5EF4-FFF2-40B4-BE49-F238E27FC236}">
                <a16:creationId xmlns:a16="http://schemas.microsoft.com/office/drawing/2014/main" id="{680EB3BD-253D-49A4-A5AF-FCF120A07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476574"/>
            <a:ext cx="10354440" cy="5896092"/>
          </a:xfrm>
          <a:prstGeom prst="rect">
            <a:avLst/>
          </a:prstGeom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6100F0B3-7DFC-4235-934F-93EBD674752D}"/>
              </a:ext>
            </a:extLst>
          </p:cNvPr>
          <p:cNvSpPr txBox="1"/>
          <p:nvPr/>
        </p:nvSpPr>
        <p:spPr>
          <a:xfrm>
            <a:off x="4727137" y="3019206"/>
            <a:ext cx="2743200" cy="83099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ea typeface="+mn-lt"/>
                <a:cs typeface="+mn-lt"/>
              </a:rPr>
              <a:t>Demonstration</a:t>
            </a:r>
          </a:p>
          <a:p>
            <a:pPr algn="l"/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5623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9A1E73D-26F5-4A3F-B988-6C16B6F0C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" t="6853" r="-71" b="651"/>
          <a:stretch/>
        </p:blipFill>
        <p:spPr>
          <a:xfrm>
            <a:off x="701" y="3613"/>
            <a:ext cx="12187815" cy="684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576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81BB40B7-F98D-485C-9042-C0ED572FD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9" y="3172"/>
            <a:ext cx="12220736" cy="652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677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B2FB700-07AF-4BF7-B0F7-1833D591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" y="3709"/>
            <a:ext cx="12184992" cy="600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27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8523007-4BCB-45BB-94D7-FA52173669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3" t="1297" r="-106" b="-144"/>
          <a:stretch/>
        </p:blipFill>
        <p:spPr>
          <a:xfrm>
            <a:off x="701" y="342615"/>
            <a:ext cx="12192013" cy="601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4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F6635EF-555A-4F60-AA31-569109CD6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" y="951"/>
            <a:ext cx="12184992" cy="685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03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ED06B2-618E-4885-B29F-5DBA4C9D4CC7}"/>
              </a:ext>
            </a:extLst>
          </p:cNvPr>
          <p:cNvSpPr txBox="1"/>
          <p:nvPr/>
        </p:nvSpPr>
        <p:spPr>
          <a:xfrm>
            <a:off x="3935818" y="5300330"/>
            <a:ext cx="590638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353535"/>
                </a:solidFill>
                <a:ea typeface="+mn-lt"/>
                <a:cs typeface="+mn-lt"/>
              </a:rPr>
              <a:t>Outcome</a:t>
            </a:r>
            <a:endParaRPr lang="en-US" dirty="0">
              <a:ea typeface="+mn-lt"/>
              <a:cs typeface="+mn-lt"/>
            </a:endParaRPr>
          </a:p>
          <a:p>
            <a:endParaRPr lang="en-US" b="1" dirty="0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 dirty="0">
                <a:solidFill>
                  <a:srgbClr val="353535"/>
                </a:solidFill>
                <a:ea typeface="+mn-lt"/>
                <a:cs typeface="+mn-lt"/>
              </a:rPr>
              <a:t>Through our Order Management System, a company can manage their products and orders.</a:t>
            </a:r>
            <a:endParaRPr lang="en-US" dirty="0">
              <a:solidFill>
                <a:srgbClr val="353535"/>
              </a:solidFill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5424DC-2AB0-4C09-A9EB-2312440378B6}"/>
              </a:ext>
            </a:extLst>
          </p:cNvPr>
          <p:cNvSpPr/>
          <p:nvPr/>
        </p:nvSpPr>
        <p:spPr>
          <a:xfrm>
            <a:off x="3543" y="349101"/>
            <a:ext cx="5599813" cy="779721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>
                <a:cs typeface="Calibri"/>
              </a:rPr>
              <a:t>Conclusion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4A6F3B-F013-49CC-9E52-A4BAA3349281}"/>
              </a:ext>
            </a:extLst>
          </p:cNvPr>
          <p:cNvSpPr txBox="1"/>
          <p:nvPr/>
        </p:nvSpPr>
        <p:spPr>
          <a:xfrm>
            <a:off x="3935818" y="1596656"/>
            <a:ext cx="721773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353535"/>
                </a:solidFill>
              </a:rPr>
              <a:t>Successfully implemented the following DBMS Concepts </a:t>
            </a:r>
            <a:endParaRPr lang="en-US" b="1" dirty="0">
              <a:solidFill>
                <a:srgbClr val="353535"/>
              </a:solidFill>
              <a:ea typeface="+mn-lt"/>
              <a:cs typeface="+mn-lt"/>
            </a:endParaRPr>
          </a:p>
          <a:p>
            <a:endParaRPr lang="en-US" b="1" dirty="0">
              <a:solidFill>
                <a:srgbClr val="353535"/>
              </a:solidFill>
              <a:cs typeface="Calibri"/>
            </a:endParaRPr>
          </a:p>
          <a:p>
            <a:r>
              <a:rPr lang="en-US">
                <a:solidFill>
                  <a:srgbClr val="353535"/>
                </a:solidFill>
              </a:rPr>
              <a:t>Schema</a:t>
            </a:r>
            <a:endParaRPr lang="en-US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>
                <a:solidFill>
                  <a:srgbClr val="353535"/>
                </a:solidFill>
              </a:rPr>
              <a:t>ER Model</a:t>
            </a:r>
            <a:endParaRPr lang="en-US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>
                <a:solidFill>
                  <a:srgbClr val="353535"/>
                </a:solidFill>
              </a:rPr>
              <a:t>Normalization</a:t>
            </a:r>
            <a:endParaRPr lang="en-US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>
                <a:solidFill>
                  <a:srgbClr val="353535"/>
                </a:solidFill>
              </a:rPr>
              <a:t>DB Connectivity</a:t>
            </a:r>
            <a:endParaRPr lang="en-US">
              <a:solidFill>
                <a:srgbClr val="353535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67173C-D5DD-4066-B9A4-97B3F122184F}"/>
              </a:ext>
            </a:extLst>
          </p:cNvPr>
          <p:cNvSpPr txBox="1"/>
          <p:nvPr/>
        </p:nvSpPr>
        <p:spPr>
          <a:xfrm>
            <a:off x="3936926" y="3601553"/>
            <a:ext cx="513552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353535"/>
                </a:solidFill>
                <a:ea typeface="+mn-lt"/>
                <a:cs typeface="+mn-lt"/>
              </a:rPr>
              <a:t>Full Stack</a:t>
            </a:r>
            <a:endParaRPr lang="en-US" b="1" dirty="0">
              <a:ea typeface="+mn-lt"/>
              <a:cs typeface="+mn-lt"/>
            </a:endParaRPr>
          </a:p>
          <a:p>
            <a:endParaRPr lang="en-US" b="1" dirty="0">
              <a:solidFill>
                <a:srgbClr val="353535"/>
              </a:solidFill>
            </a:endParaRPr>
          </a:p>
          <a:p>
            <a:r>
              <a:rPr lang="en-US" dirty="0">
                <a:solidFill>
                  <a:srgbClr val="353535"/>
                </a:solidFill>
              </a:rPr>
              <a:t>The full stack process of web development is learned and implemented successfully.</a:t>
            </a:r>
            <a:endParaRPr lang="en-US" dirty="0">
              <a:ea typeface="+mn-lt"/>
              <a:cs typeface="+mn-lt"/>
            </a:endParaRPr>
          </a:p>
          <a:p>
            <a:pPr algn="l"/>
            <a:endParaRPr lang="en-US" dirty="0">
              <a:cs typeface="Calibri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EAC28B-9EAE-463D-AA5D-DAA14D4B97F5}"/>
              </a:ext>
            </a:extLst>
          </p:cNvPr>
          <p:cNvCxnSpPr/>
          <p:nvPr/>
        </p:nvCxnSpPr>
        <p:spPr>
          <a:xfrm>
            <a:off x="2290937" y="1716976"/>
            <a:ext cx="0" cy="4385549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Picture 4" descr="Icon&#10;&#10;Description automatically generated">
            <a:extLst>
              <a:ext uri="{FF2B5EF4-FFF2-40B4-BE49-F238E27FC236}">
                <a16:creationId xmlns:a16="http://schemas.microsoft.com/office/drawing/2014/main" id="{C5A68924-91F0-468C-880C-C9FF530A2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509" y="2129439"/>
            <a:ext cx="952500" cy="952500"/>
          </a:xfrm>
          <a:prstGeom prst="rect">
            <a:avLst/>
          </a:prstGeom>
        </p:spPr>
      </p:pic>
      <p:pic>
        <p:nvPicPr>
          <p:cNvPr id="6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3F4FC89-6390-4ADB-B28D-DB3260FEE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509" y="3714750"/>
            <a:ext cx="952500" cy="952500"/>
          </a:xfrm>
          <a:prstGeom prst="rect">
            <a:avLst/>
          </a:prstGeom>
        </p:spPr>
      </p:pic>
      <p:pic>
        <p:nvPicPr>
          <p:cNvPr id="7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FC93163-FE39-4A34-BFA5-CCA12253B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509" y="5300060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75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B9D5CB-2822-4FF0-9B25-CB4C33DBE4B8}"/>
              </a:ext>
            </a:extLst>
          </p:cNvPr>
          <p:cNvSpPr txBox="1"/>
          <p:nvPr/>
        </p:nvSpPr>
        <p:spPr>
          <a:xfrm>
            <a:off x="1123080" y="2460805"/>
            <a:ext cx="307989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Thank you</a:t>
            </a:r>
            <a:endParaRPr lang="en-US" sz="480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AED0477-A3C5-4D87-8FEE-0B8575431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952" y="3391338"/>
            <a:ext cx="1998718" cy="99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2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298698-424A-4956-8E15-F29A1EA7843A}"/>
              </a:ext>
            </a:extLst>
          </p:cNvPr>
          <p:cNvSpPr txBox="1"/>
          <p:nvPr/>
        </p:nvSpPr>
        <p:spPr>
          <a:xfrm>
            <a:off x="6108180" y="2258739"/>
            <a:ext cx="534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53535"/>
                </a:solidFill>
                <a:cs typeface="Calibri"/>
              </a:rPr>
              <a:t>KARTHIKEYAN RV                         CB.EN.U4CSE18331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FB0C92-5483-4DBE-8185-CCAC75F853B5}"/>
              </a:ext>
            </a:extLst>
          </p:cNvPr>
          <p:cNvSpPr txBox="1"/>
          <p:nvPr/>
        </p:nvSpPr>
        <p:spPr>
          <a:xfrm>
            <a:off x="6108179" y="2815255"/>
            <a:ext cx="534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53535"/>
                </a:solidFill>
                <a:cs typeface="Calibri"/>
              </a:rPr>
              <a:t>B KIRTHI SAGAR                           CB.EN.U4CSE18332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52E2F-C1FD-42A9-A989-492AF6926DC3}"/>
              </a:ext>
            </a:extLst>
          </p:cNvPr>
          <p:cNvSpPr txBox="1"/>
          <p:nvPr/>
        </p:nvSpPr>
        <p:spPr>
          <a:xfrm>
            <a:off x="6108180" y="3371773"/>
            <a:ext cx="534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53535"/>
                </a:solidFill>
                <a:cs typeface="Calibri"/>
              </a:rPr>
              <a:t>MIGHIL DATH                               CB.EN.U4CSE18339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891E46-91F0-4985-BC58-BDA3FBB4B271}"/>
              </a:ext>
            </a:extLst>
          </p:cNvPr>
          <p:cNvSpPr txBox="1"/>
          <p:nvPr/>
        </p:nvSpPr>
        <p:spPr>
          <a:xfrm>
            <a:off x="6108179" y="3928289"/>
            <a:ext cx="534587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353535"/>
                </a:solidFill>
                <a:cs typeface="Calibri"/>
              </a:rPr>
              <a:t>TANMAAY KANKARIA                  CB.EN.U4CSE18362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577E70-36E3-4535-BFC3-BC876D1434B6}"/>
              </a:ext>
            </a:extLst>
          </p:cNvPr>
          <p:cNvSpPr txBox="1"/>
          <p:nvPr/>
        </p:nvSpPr>
        <p:spPr>
          <a:xfrm>
            <a:off x="1117325" y="3019027"/>
            <a:ext cx="4010345" cy="52322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TEAM DROP TABLE</a:t>
            </a:r>
            <a:endParaRPr lang="en-US" sz="2800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616A605-C682-44F5-A581-4757FE9BD904}"/>
              </a:ext>
            </a:extLst>
          </p:cNvPr>
          <p:cNvCxnSpPr/>
          <p:nvPr/>
        </p:nvCxnSpPr>
        <p:spPr>
          <a:xfrm>
            <a:off x="5702848" y="2002330"/>
            <a:ext cx="0" cy="2382342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091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162A1-F885-4B43-A52E-9AEB5D5BF2AB}"/>
              </a:ext>
            </a:extLst>
          </p:cNvPr>
          <p:cNvSpPr/>
          <p:nvPr/>
        </p:nvSpPr>
        <p:spPr>
          <a:xfrm>
            <a:off x="3723" y="-656"/>
            <a:ext cx="12227033" cy="6857998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A picture containing toy, table, sign&#10;&#10;Description automatically generated">
            <a:extLst>
              <a:ext uri="{FF2B5EF4-FFF2-40B4-BE49-F238E27FC236}">
                <a16:creationId xmlns:a16="http://schemas.microsoft.com/office/drawing/2014/main" id="{71B4F87B-3BDA-4B44-9E4C-789EDE7A5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545" y="817955"/>
            <a:ext cx="6649543" cy="53992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031974-F5DA-4046-A12A-64A00015FD94}"/>
              </a:ext>
            </a:extLst>
          </p:cNvPr>
          <p:cNvSpPr txBox="1"/>
          <p:nvPr/>
        </p:nvSpPr>
        <p:spPr>
          <a:xfrm>
            <a:off x="1456607" y="3105467"/>
            <a:ext cx="44563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rial Black"/>
              </a:rPr>
              <a:t>Project Analysis</a:t>
            </a:r>
            <a:endParaRPr lang="en-US" sz="3600">
              <a:solidFill>
                <a:schemeClr val="bg1"/>
              </a:solidFill>
              <a:latin typeface="Arial Black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295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0B09B4-8091-4851-ABDE-57D137333775}"/>
              </a:ext>
            </a:extLst>
          </p:cNvPr>
          <p:cNvSpPr txBox="1"/>
          <p:nvPr/>
        </p:nvSpPr>
        <p:spPr>
          <a:xfrm>
            <a:off x="4011489" y="2665004"/>
            <a:ext cx="737722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353535"/>
                </a:solidFill>
                <a:ea typeface="+mn-lt"/>
                <a:cs typeface="+mn-lt"/>
              </a:rPr>
              <a:t>This Order Management System (OMS) is for a company that sells construction materials.</a:t>
            </a:r>
            <a:endParaRPr lang="en-US" sz="2200" dirty="0">
              <a:solidFill>
                <a:srgbClr val="353535"/>
              </a:solidFill>
              <a:cs typeface="Calibri"/>
            </a:endParaRPr>
          </a:p>
          <a:p>
            <a:endParaRPr lang="en-US" sz="2200" dirty="0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 sz="2200" dirty="0">
                <a:solidFill>
                  <a:srgbClr val="353535"/>
                </a:solidFill>
                <a:ea typeface="+mn-lt"/>
                <a:cs typeface="+mn-lt"/>
              </a:rPr>
              <a:t>The company sells multiple products. </a:t>
            </a:r>
            <a:endParaRPr lang="en-US" sz="2200" dirty="0">
              <a:solidFill>
                <a:srgbClr val="353535"/>
              </a:solidFill>
              <a:cs typeface="Calibri"/>
            </a:endParaRPr>
          </a:p>
          <a:p>
            <a:endParaRPr lang="en-US" sz="2200" dirty="0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 sz="2200" dirty="0">
                <a:solidFill>
                  <a:srgbClr val="353535"/>
                </a:solidFill>
                <a:ea typeface="+mn-lt"/>
                <a:cs typeface="+mn-lt"/>
              </a:rPr>
              <a:t>We have implemented the OMS as an easy to use website.</a:t>
            </a:r>
            <a:endParaRPr lang="en-US" sz="2200" dirty="0">
              <a:solidFill>
                <a:srgbClr val="353535"/>
              </a:solidFill>
              <a:cs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08C672-37CC-4A95-A56E-CFA5B9390135}"/>
              </a:ext>
            </a:extLst>
          </p:cNvPr>
          <p:cNvSpPr/>
          <p:nvPr/>
        </p:nvSpPr>
        <p:spPr>
          <a:xfrm>
            <a:off x="3543" y="349101"/>
            <a:ext cx="5599813" cy="779721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cs typeface="Calibri"/>
              </a:rPr>
              <a:t>Abstract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B744F3A-5698-4242-B9A6-9DB30CEC6AE5}"/>
              </a:ext>
            </a:extLst>
          </p:cNvPr>
          <p:cNvCxnSpPr/>
          <p:nvPr/>
        </p:nvCxnSpPr>
        <p:spPr>
          <a:xfrm>
            <a:off x="3483759" y="1940409"/>
            <a:ext cx="0" cy="3578504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83C6053-77F4-4012-9F0D-BD1AC09E2FCF}"/>
              </a:ext>
            </a:extLst>
          </p:cNvPr>
          <p:cNvSpPr/>
          <p:nvPr/>
        </p:nvSpPr>
        <p:spPr>
          <a:xfrm>
            <a:off x="475906" y="3344978"/>
            <a:ext cx="2204357" cy="5805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Why OMS?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247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F3E92BC-B27E-461E-A77B-D54349E2DC64}"/>
              </a:ext>
            </a:extLst>
          </p:cNvPr>
          <p:cNvSpPr/>
          <p:nvPr/>
        </p:nvSpPr>
        <p:spPr>
          <a:xfrm>
            <a:off x="3543" y="118729"/>
            <a:ext cx="2303720" cy="469605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cs typeface="Calibri"/>
              </a:rPr>
              <a:t>Abstract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4DD6B7D-A9C8-430F-8935-E1148C6D9B44}"/>
              </a:ext>
            </a:extLst>
          </p:cNvPr>
          <p:cNvCxnSpPr/>
          <p:nvPr/>
        </p:nvCxnSpPr>
        <p:spPr>
          <a:xfrm>
            <a:off x="3488140" y="1808717"/>
            <a:ext cx="0" cy="3578504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65439AB-B02E-4ACC-857A-55F56BD437BA}"/>
              </a:ext>
            </a:extLst>
          </p:cNvPr>
          <p:cNvSpPr txBox="1"/>
          <p:nvPr/>
        </p:nvSpPr>
        <p:spPr>
          <a:xfrm>
            <a:off x="4003064" y="1649809"/>
            <a:ext cx="7856357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200" b="1" dirty="0">
              <a:solidFill>
                <a:srgbClr val="353535"/>
              </a:solidFill>
              <a:ea typeface="+mn-lt"/>
              <a:cs typeface="+mn-lt"/>
            </a:endParaRPr>
          </a:p>
          <a:p>
            <a:endParaRPr lang="en-US" sz="2200" dirty="0">
              <a:solidFill>
                <a:srgbClr val="353535"/>
              </a:solidFill>
              <a:ea typeface="+mn-lt"/>
              <a:cs typeface="+mn-lt"/>
            </a:endParaRPr>
          </a:p>
          <a:p>
            <a:r>
              <a:rPr lang="en-US" sz="2200" b="1" dirty="0">
                <a:solidFill>
                  <a:srgbClr val="353535"/>
                </a:solidFill>
              </a:rPr>
              <a:t>Salespersons</a:t>
            </a:r>
            <a:r>
              <a:rPr lang="en-US" sz="2200" dirty="0">
                <a:solidFill>
                  <a:srgbClr val="353535"/>
                </a:solidFill>
              </a:rPr>
              <a:t> have their products and customers assigned to them.</a:t>
            </a:r>
            <a:endParaRPr lang="en-US" sz="2200" dirty="0">
              <a:solidFill>
                <a:srgbClr val="353535"/>
              </a:solidFill>
              <a:cs typeface="Calibri"/>
            </a:endParaRPr>
          </a:p>
          <a:p>
            <a:endParaRPr lang="en-US" sz="2200" dirty="0">
              <a:solidFill>
                <a:srgbClr val="353535"/>
              </a:solidFill>
              <a:cs typeface="Calibri"/>
            </a:endParaRPr>
          </a:p>
          <a:p>
            <a:r>
              <a:rPr lang="en-US" sz="2200" b="1" dirty="0">
                <a:solidFill>
                  <a:srgbClr val="353535"/>
                </a:solidFill>
              </a:rPr>
              <a:t>Sales department clerks</a:t>
            </a:r>
            <a:r>
              <a:rPr lang="en-US" sz="2200" dirty="0">
                <a:solidFill>
                  <a:srgbClr val="353535"/>
                </a:solidFill>
              </a:rPr>
              <a:t>' function is to enter or  modify order details and can also view customer information. </a:t>
            </a:r>
            <a:endParaRPr lang="en-US" sz="2200" dirty="0">
              <a:solidFill>
                <a:srgbClr val="353535"/>
              </a:solidFill>
              <a:cs typeface="Calibri"/>
            </a:endParaRPr>
          </a:p>
          <a:p>
            <a:endParaRPr lang="en-US" sz="2200" dirty="0">
              <a:solidFill>
                <a:srgbClr val="353535"/>
              </a:solidFill>
              <a:cs typeface="Calibri"/>
            </a:endParaRPr>
          </a:p>
          <a:p>
            <a:r>
              <a:rPr lang="en-US" sz="2200" b="1" dirty="0">
                <a:solidFill>
                  <a:srgbClr val="353535"/>
                </a:solidFill>
              </a:rPr>
              <a:t>Warehouse supervisors</a:t>
            </a:r>
            <a:r>
              <a:rPr lang="en-US" sz="2200" dirty="0">
                <a:solidFill>
                  <a:srgbClr val="353535"/>
                </a:solidFill>
              </a:rPr>
              <a:t>  maintain the whole inventory and they can also add a new product.</a:t>
            </a:r>
            <a:endParaRPr lang="en-US" sz="2200">
              <a:solidFill>
                <a:srgbClr val="353535"/>
              </a:solidFill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7AF71-0759-4B34-B1D9-2A31B358F3E4}"/>
              </a:ext>
            </a:extLst>
          </p:cNvPr>
          <p:cNvSpPr/>
          <p:nvPr/>
        </p:nvSpPr>
        <p:spPr>
          <a:xfrm>
            <a:off x="405838" y="3248634"/>
            <a:ext cx="2204357" cy="5805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User Types </a:t>
            </a:r>
          </a:p>
        </p:txBody>
      </p:sp>
    </p:spTree>
    <p:extLst>
      <p:ext uri="{BB962C8B-B14F-4D97-AF65-F5344CB8AC3E}">
        <p14:creationId xmlns:p14="http://schemas.microsoft.com/office/powerpoint/2010/main" val="3155888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5660AB-1EA0-4981-84A2-57DFF32F293C}"/>
              </a:ext>
            </a:extLst>
          </p:cNvPr>
          <p:cNvSpPr txBox="1"/>
          <p:nvPr/>
        </p:nvSpPr>
        <p:spPr>
          <a:xfrm>
            <a:off x="3832899" y="1394559"/>
            <a:ext cx="7560126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ea typeface="+mn-lt"/>
                <a:cs typeface="+mn-lt"/>
              </a:rPr>
              <a:t>Each customer is assigned at least one address, contact number,   and a default salesperson.</a:t>
            </a:r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  <a:p>
            <a:endParaRPr lang="en-US" sz="2000" b="1" dirty="0">
              <a:cs typeface="Calibri"/>
            </a:endParaRPr>
          </a:p>
          <a:p>
            <a:endParaRPr lang="en-US" sz="2000" b="1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Each product has a price, description, and some other characteristics. Orders can also be placed for multiple   products at once.</a:t>
            </a:r>
            <a:endParaRPr lang="en-US" sz="2000" dirty="0">
              <a:cs typeface="Calibri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endParaRPr lang="en-US" sz="2000" b="1" dirty="0">
              <a:cs typeface="Calibri"/>
            </a:endParaRPr>
          </a:p>
          <a:p>
            <a:endParaRPr lang="en-US" sz="2000" b="1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The invoice number of the order is populated automatically in the database and cannot be changed by users. Each order has a status assigned to it. One order can be   distributed among multiple shipments, as well as one shipment can contain more than one order. </a:t>
            </a:r>
            <a:endParaRPr lang="en-US" sz="2000" dirty="0">
              <a:cs typeface="Calibri" panose="020F050202020403020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33769C-9D06-42EF-86BF-A1458FFED68A}"/>
              </a:ext>
            </a:extLst>
          </p:cNvPr>
          <p:cNvSpPr/>
          <p:nvPr/>
        </p:nvSpPr>
        <p:spPr>
          <a:xfrm>
            <a:off x="672932" y="1456871"/>
            <a:ext cx="2204357" cy="5805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Customer Details 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B7E36E-7939-4611-9B23-BC3017BD1D70}"/>
              </a:ext>
            </a:extLst>
          </p:cNvPr>
          <p:cNvSpPr/>
          <p:nvPr/>
        </p:nvSpPr>
        <p:spPr>
          <a:xfrm>
            <a:off x="672931" y="3008085"/>
            <a:ext cx="2204357" cy="5805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Product Details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FC7D93-533B-43E3-B0F2-17B313F565C3}"/>
              </a:ext>
            </a:extLst>
          </p:cNvPr>
          <p:cNvSpPr/>
          <p:nvPr/>
        </p:nvSpPr>
        <p:spPr>
          <a:xfrm>
            <a:off x="672930" y="4922154"/>
            <a:ext cx="2204357" cy="5805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Order Management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Calibri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E6E058-4B7C-4A26-9C34-92577F98DBC7}"/>
              </a:ext>
            </a:extLst>
          </p:cNvPr>
          <p:cNvSpPr/>
          <p:nvPr/>
        </p:nvSpPr>
        <p:spPr>
          <a:xfrm>
            <a:off x="3543" y="118729"/>
            <a:ext cx="2303720" cy="469605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cs typeface="Calibri"/>
              </a:rPr>
              <a:t>Abstract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14AA10-981D-4C85-AB4F-AE5C9DBF11CC}"/>
              </a:ext>
            </a:extLst>
          </p:cNvPr>
          <p:cNvCxnSpPr/>
          <p:nvPr/>
        </p:nvCxnSpPr>
        <p:spPr>
          <a:xfrm>
            <a:off x="3495960" y="1205309"/>
            <a:ext cx="0" cy="4884790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822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AB22E38-9282-42DD-A516-1E8983499CF4}"/>
              </a:ext>
            </a:extLst>
          </p:cNvPr>
          <p:cNvCxnSpPr>
            <a:cxnSpLocks/>
          </p:cNvCxnSpPr>
          <p:nvPr/>
        </p:nvCxnSpPr>
        <p:spPr>
          <a:xfrm>
            <a:off x="9365596" y="3293003"/>
            <a:ext cx="0" cy="1792278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E1B5F12-E172-4BFD-86C8-EE5E80ABFAC0}"/>
              </a:ext>
            </a:extLst>
          </p:cNvPr>
          <p:cNvCxnSpPr>
            <a:cxnSpLocks/>
          </p:cNvCxnSpPr>
          <p:nvPr/>
        </p:nvCxnSpPr>
        <p:spPr>
          <a:xfrm>
            <a:off x="5168690" y="3283933"/>
            <a:ext cx="0" cy="3162064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F6078CD-75E7-427B-8E9F-4BFA8FF06FA9}"/>
              </a:ext>
            </a:extLst>
          </p:cNvPr>
          <p:cNvCxnSpPr/>
          <p:nvPr/>
        </p:nvCxnSpPr>
        <p:spPr>
          <a:xfrm>
            <a:off x="1033174" y="3274862"/>
            <a:ext cx="0" cy="3162064"/>
          </a:xfrm>
          <a:prstGeom prst="straightConnector1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5E8B0A5-051C-4839-8A39-271B3987E20E}"/>
              </a:ext>
            </a:extLst>
          </p:cNvPr>
          <p:cNvSpPr/>
          <p:nvPr/>
        </p:nvSpPr>
        <p:spPr>
          <a:xfrm>
            <a:off x="561541" y="1267214"/>
            <a:ext cx="2082208" cy="691116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bg1"/>
                </a:solidFill>
                <a:cs typeface="Calibri"/>
              </a:rPr>
              <a:t>Login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4E774E-1B7C-4F5B-8E1D-8DCC7F352D08}"/>
              </a:ext>
            </a:extLst>
          </p:cNvPr>
          <p:cNvSpPr/>
          <p:nvPr/>
        </p:nvSpPr>
        <p:spPr>
          <a:xfrm>
            <a:off x="561541" y="3234237"/>
            <a:ext cx="2082208" cy="691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Calibri" panose="020F0502020204030204"/>
              </a:rPr>
              <a:t>Salesperson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C5A0E1-BC15-4874-A649-99741F28D81B}"/>
              </a:ext>
            </a:extLst>
          </p:cNvPr>
          <p:cNvSpPr/>
          <p:nvPr/>
        </p:nvSpPr>
        <p:spPr>
          <a:xfrm>
            <a:off x="4590731" y="3243307"/>
            <a:ext cx="2082208" cy="6911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Department Clerk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F8FC57-C259-4D3D-99B4-414A868D00D0}"/>
              </a:ext>
            </a:extLst>
          </p:cNvPr>
          <p:cNvSpPr/>
          <p:nvPr/>
        </p:nvSpPr>
        <p:spPr>
          <a:xfrm>
            <a:off x="5726878" y="4536726"/>
            <a:ext cx="2625243" cy="6911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ea typeface="+mn-lt"/>
                <a:cs typeface="+mn-lt"/>
              </a:rPr>
              <a:t>Customer Information</a:t>
            </a:r>
            <a:endParaRPr lang="en-US" sz="20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D4E9A4-C754-4770-99F3-F2F04D3A3289}"/>
              </a:ext>
            </a:extLst>
          </p:cNvPr>
          <p:cNvSpPr/>
          <p:nvPr/>
        </p:nvSpPr>
        <p:spPr>
          <a:xfrm>
            <a:off x="5726980" y="5706306"/>
            <a:ext cx="2625241" cy="6911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000" dirty="0">
              <a:cs typeface="Calibri"/>
            </a:endParaRPr>
          </a:p>
          <a:p>
            <a:pPr algn="ctr"/>
            <a:r>
              <a:rPr lang="en-US" sz="2000" dirty="0">
                <a:cs typeface="Calibri"/>
              </a:rPr>
              <a:t>Order Information</a:t>
            </a:r>
            <a:endParaRPr lang="en-US" sz="2000" dirty="0">
              <a:ea typeface="+mn-lt"/>
              <a:cs typeface="+mn-lt"/>
            </a:endParaRPr>
          </a:p>
          <a:p>
            <a:pPr algn="ctr"/>
            <a:endParaRPr lang="en-US" sz="2000" dirty="0"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84295A-2290-4B70-B92C-569E8A0EB84C}"/>
              </a:ext>
            </a:extLst>
          </p:cNvPr>
          <p:cNvSpPr/>
          <p:nvPr/>
        </p:nvSpPr>
        <p:spPr>
          <a:xfrm>
            <a:off x="8645872" y="3243309"/>
            <a:ext cx="2677794" cy="69987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rPr>
              <a:t>Warehouse Supervisor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CBE052-B44B-4FCF-8FF0-683FB6FF2F0C}"/>
              </a:ext>
            </a:extLst>
          </p:cNvPr>
          <p:cNvSpPr/>
          <p:nvPr/>
        </p:nvSpPr>
        <p:spPr>
          <a:xfrm>
            <a:off x="9872835" y="4696425"/>
            <a:ext cx="2082208" cy="6911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cs typeface="Calibri"/>
              </a:rPr>
              <a:t>Inventory</a:t>
            </a:r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E93D97-BD7D-4AEA-9C92-701628F3B174}"/>
              </a:ext>
            </a:extLst>
          </p:cNvPr>
          <p:cNvSpPr/>
          <p:nvPr/>
        </p:nvSpPr>
        <p:spPr>
          <a:xfrm>
            <a:off x="1607075" y="4536725"/>
            <a:ext cx="2082208" cy="6911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cs typeface="Calibri" panose="020F0502020204030204"/>
              </a:rPr>
              <a:t>Inventory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862BEC-C295-458A-8A1B-87083047619C}"/>
              </a:ext>
            </a:extLst>
          </p:cNvPr>
          <p:cNvSpPr/>
          <p:nvPr/>
        </p:nvSpPr>
        <p:spPr>
          <a:xfrm>
            <a:off x="1607075" y="5750608"/>
            <a:ext cx="2082208" cy="6911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cs typeface="Calibri"/>
              </a:rPr>
              <a:t>Customers</a:t>
            </a:r>
            <a:endParaRPr lang="en-US" sz="20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4857BB-AE13-4706-BDC6-88BEFA526614}"/>
              </a:ext>
            </a:extLst>
          </p:cNvPr>
          <p:cNvCxnSpPr/>
          <p:nvPr/>
        </p:nvCxnSpPr>
        <p:spPr>
          <a:xfrm>
            <a:off x="1642519" y="1914029"/>
            <a:ext cx="1984" cy="661876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D45BCD-D6A2-4D97-BB98-876CEC30D50B}"/>
              </a:ext>
            </a:extLst>
          </p:cNvPr>
          <p:cNvCxnSpPr>
            <a:cxnSpLocks/>
          </p:cNvCxnSpPr>
          <p:nvPr/>
        </p:nvCxnSpPr>
        <p:spPr>
          <a:xfrm>
            <a:off x="1083465" y="4874057"/>
            <a:ext cx="470323" cy="1983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EB73DDB-E7EE-46E7-89C5-5A6032E79852}"/>
              </a:ext>
            </a:extLst>
          </p:cNvPr>
          <p:cNvCxnSpPr>
            <a:cxnSpLocks/>
          </p:cNvCxnSpPr>
          <p:nvPr/>
        </p:nvCxnSpPr>
        <p:spPr>
          <a:xfrm>
            <a:off x="1083464" y="5998913"/>
            <a:ext cx="470323" cy="1983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C493C5B-666E-4109-A115-49F0564C776A}"/>
              </a:ext>
            </a:extLst>
          </p:cNvPr>
          <p:cNvCxnSpPr>
            <a:cxnSpLocks/>
          </p:cNvCxnSpPr>
          <p:nvPr/>
        </p:nvCxnSpPr>
        <p:spPr>
          <a:xfrm>
            <a:off x="5201892" y="4883127"/>
            <a:ext cx="470323" cy="1983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7E64D34-B32F-4B1E-AF5B-FBE9D630AAF3}"/>
              </a:ext>
            </a:extLst>
          </p:cNvPr>
          <p:cNvCxnSpPr>
            <a:cxnSpLocks/>
          </p:cNvCxnSpPr>
          <p:nvPr/>
        </p:nvCxnSpPr>
        <p:spPr>
          <a:xfrm>
            <a:off x="5201891" y="6007983"/>
            <a:ext cx="470323" cy="1983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7B4196C-A4A4-4583-B24E-407941AE5F3B}"/>
              </a:ext>
            </a:extLst>
          </p:cNvPr>
          <p:cNvCxnSpPr>
            <a:cxnSpLocks/>
          </p:cNvCxnSpPr>
          <p:nvPr/>
        </p:nvCxnSpPr>
        <p:spPr>
          <a:xfrm>
            <a:off x="9365677" y="5082698"/>
            <a:ext cx="470323" cy="1983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851950E-D65B-44DA-A3D6-5B39EB0608D7}"/>
              </a:ext>
            </a:extLst>
          </p:cNvPr>
          <p:cNvCxnSpPr>
            <a:cxnSpLocks/>
          </p:cNvCxnSpPr>
          <p:nvPr/>
        </p:nvCxnSpPr>
        <p:spPr>
          <a:xfrm>
            <a:off x="943807" y="2575187"/>
            <a:ext cx="1984" cy="661876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772CD61-E0BB-4214-BFE8-FC3E89545743}"/>
              </a:ext>
            </a:extLst>
          </p:cNvPr>
          <p:cNvCxnSpPr>
            <a:cxnSpLocks/>
          </p:cNvCxnSpPr>
          <p:nvPr/>
        </p:nvCxnSpPr>
        <p:spPr>
          <a:xfrm>
            <a:off x="5007807" y="2575187"/>
            <a:ext cx="1984" cy="661876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1BFBADD-00B9-48BD-BBC1-82FF660679A4}"/>
              </a:ext>
            </a:extLst>
          </p:cNvPr>
          <p:cNvCxnSpPr>
            <a:cxnSpLocks/>
          </p:cNvCxnSpPr>
          <p:nvPr/>
        </p:nvCxnSpPr>
        <p:spPr>
          <a:xfrm>
            <a:off x="9053664" y="2575188"/>
            <a:ext cx="1984" cy="661876"/>
          </a:xfrm>
          <a:prstGeom prst="straightConnector1">
            <a:avLst/>
          </a:prstGeom>
          <a:ln>
            <a:solidFill>
              <a:srgbClr val="1F4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5668CA-00CE-4FCB-911A-017E0E7B0335}"/>
              </a:ext>
            </a:extLst>
          </p:cNvPr>
          <p:cNvCxnSpPr/>
          <p:nvPr/>
        </p:nvCxnSpPr>
        <p:spPr>
          <a:xfrm>
            <a:off x="946603" y="2579461"/>
            <a:ext cx="8100784" cy="0"/>
          </a:xfrm>
          <a:prstGeom prst="straightConnector1">
            <a:avLst/>
          </a:prstGeom>
          <a:ln>
            <a:solidFill>
              <a:srgbClr val="1F4E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C7A4DCD1-4609-4AE2-9F6E-A69EF2D91355}"/>
              </a:ext>
            </a:extLst>
          </p:cNvPr>
          <p:cNvSpPr/>
          <p:nvPr/>
        </p:nvSpPr>
        <p:spPr>
          <a:xfrm>
            <a:off x="3543" y="118729"/>
            <a:ext cx="2303720" cy="469605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cs typeface="Calibri"/>
              </a:rPr>
              <a:t>User Flow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30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B57853-AFAB-483B-B076-EEFDA8D4715C}"/>
              </a:ext>
            </a:extLst>
          </p:cNvPr>
          <p:cNvSpPr/>
          <p:nvPr/>
        </p:nvSpPr>
        <p:spPr>
          <a:xfrm>
            <a:off x="3543" y="136559"/>
            <a:ext cx="2303720" cy="469605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2400" dirty="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r>
              <a:rPr lang="en-US" sz="2400">
                <a:solidFill>
                  <a:schemeClr val="bg1"/>
                </a:solidFill>
                <a:ea typeface="+mn-lt"/>
                <a:cs typeface="+mn-lt"/>
              </a:rPr>
              <a:t>Tech Stack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algn="ctr"/>
            <a:endParaRPr lang="en-US" sz="2400" dirty="0">
              <a:cs typeface="Calibri"/>
            </a:endParaRP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6ECFC653-3113-4DBD-9CDE-4A360CB06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71" y="1880156"/>
            <a:ext cx="10275613" cy="36461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E90B41-6B48-49CD-BAA7-35221C98A296}"/>
              </a:ext>
            </a:extLst>
          </p:cNvPr>
          <p:cNvSpPr/>
          <p:nvPr/>
        </p:nvSpPr>
        <p:spPr>
          <a:xfrm>
            <a:off x="10035628" y="2700283"/>
            <a:ext cx="1331309" cy="1813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Logo, icon&#10;&#10;Description automatically generated">
            <a:extLst>
              <a:ext uri="{FF2B5EF4-FFF2-40B4-BE49-F238E27FC236}">
                <a16:creationId xmlns:a16="http://schemas.microsoft.com/office/drawing/2014/main" id="{1D87D3B7-C695-4104-B1BF-C0C6671F0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201" y="3004831"/>
            <a:ext cx="1318987" cy="14695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4FC1CE9-3167-4E26-A6E1-9FC90993D0B7}"/>
              </a:ext>
            </a:extLst>
          </p:cNvPr>
          <p:cNvSpPr/>
          <p:nvPr/>
        </p:nvSpPr>
        <p:spPr>
          <a:xfrm>
            <a:off x="3282730" y="3006833"/>
            <a:ext cx="998481" cy="1813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C5DFDAD8-AD9F-4DDA-B44F-071130F881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4310" r="47154" b="-1502"/>
          <a:stretch/>
        </p:blipFill>
        <p:spPr>
          <a:xfrm>
            <a:off x="3210723" y="3068250"/>
            <a:ext cx="1138061" cy="10775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D6F8CA6-460A-49B7-BA64-67EEFA4D16A7}"/>
              </a:ext>
            </a:extLst>
          </p:cNvPr>
          <p:cNvSpPr/>
          <p:nvPr/>
        </p:nvSpPr>
        <p:spPr>
          <a:xfrm>
            <a:off x="795281" y="4145452"/>
            <a:ext cx="1226205" cy="3503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353535"/>
                </a:solidFill>
                <a:cs typeface="Calibri"/>
              </a:rPr>
              <a:t>Client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A956FD-3A80-4114-BBDC-8D5EA9577717}"/>
              </a:ext>
            </a:extLst>
          </p:cNvPr>
          <p:cNvSpPr/>
          <p:nvPr/>
        </p:nvSpPr>
        <p:spPr>
          <a:xfrm>
            <a:off x="3212659" y="4145451"/>
            <a:ext cx="1226205" cy="3503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353535"/>
                </a:solidFill>
                <a:cs typeface="Calibri"/>
              </a:rPr>
              <a:t>React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DF7D1F-8F1D-455B-AC8E-F627AC059A62}"/>
              </a:ext>
            </a:extLst>
          </p:cNvPr>
          <p:cNvSpPr/>
          <p:nvPr/>
        </p:nvSpPr>
        <p:spPr>
          <a:xfrm>
            <a:off x="5297211" y="4127934"/>
            <a:ext cx="1226205" cy="3503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353535"/>
                </a:solidFill>
                <a:cs typeface="Calibri"/>
              </a:rPr>
              <a:t>Node JS</a:t>
            </a:r>
            <a:endParaRPr lang="en-US">
              <a:solidFill>
                <a:srgbClr val="353535"/>
              </a:solidFill>
              <a:cs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195850-4D00-4772-A793-4C1F0EB06C94}"/>
              </a:ext>
            </a:extLst>
          </p:cNvPr>
          <p:cNvSpPr/>
          <p:nvPr/>
        </p:nvSpPr>
        <p:spPr>
          <a:xfrm>
            <a:off x="7583211" y="4127934"/>
            <a:ext cx="1226205" cy="3503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353535"/>
                </a:solidFill>
                <a:cs typeface="Calibri"/>
              </a:rPr>
              <a:t>Express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39EFBB-91A1-49DE-83B8-E03A08303C8A}"/>
              </a:ext>
            </a:extLst>
          </p:cNvPr>
          <p:cNvSpPr/>
          <p:nvPr/>
        </p:nvSpPr>
        <p:spPr>
          <a:xfrm>
            <a:off x="10088176" y="4092900"/>
            <a:ext cx="1340067" cy="4204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rgbClr val="353535"/>
                </a:solidFill>
                <a:cs typeface="Calibri"/>
              </a:rPr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309022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B5860EE0-1A81-4078-944D-8A78FD3F20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" t="1252" r="1173" b="2086"/>
          <a:stretch/>
        </p:blipFill>
        <p:spPr>
          <a:xfrm>
            <a:off x="483364" y="610549"/>
            <a:ext cx="11121284" cy="61596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D3A0DA-ED94-4179-AEF8-D35F8F30C83C}"/>
              </a:ext>
            </a:extLst>
          </p:cNvPr>
          <p:cNvSpPr/>
          <p:nvPr/>
        </p:nvSpPr>
        <p:spPr>
          <a:xfrm>
            <a:off x="3543" y="127800"/>
            <a:ext cx="2303720" cy="469605"/>
          </a:xfrm>
          <a:prstGeom prst="rect">
            <a:avLst/>
          </a:prstGeom>
          <a:solidFill>
            <a:srgbClr val="9F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2400" dirty="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r>
              <a:rPr lang="en-US" sz="2400">
                <a:solidFill>
                  <a:schemeClr val="bg1"/>
                </a:solidFill>
                <a:ea typeface="+mn-lt"/>
                <a:cs typeface="+mn-lt"/>
              </a:rPr>
              <a:t>ER Diagram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algn="ctr"/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4830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1103</cp:revision>
  <dcterms:created xsi:type="dcterms:W3CDTF">2020-11-17T11:32:03Z</dcterms:created>
  <dcterms:modified xsi:type="dcterms:W3CDTF">2020-11-18T06:58:24Z</dcterms:modified>
</cp:coreProperties>
</file>

<file path=docProps/thumbnail.jpeg>
</file>